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9"/>
  </p:notesMasterIdLst>
  <p:handoutMasterIdLst>
    <p:handoutMasterId r:id="rId20"/>
  </p:handoutMasterIdLst>
  <p:sldIdLst>
    <p:sldId id="258" r:id="rId5"/>
    <p:sldId id="265" r:id="rId6"/>
    <p:sldId id="300" r:id="rId7"/>
    <p:sldId id="311" r:id="rId8"/>
    <p:sldId id="310" r:id="rId9"/>
    <p:sldId id="302" r:id="rId10"/>
    <p:sldId id="304" r:id="rId11"/>
    <p:sldId id="301" r:id="rId12"/>
    <p:sldId id="307" r:id="rId13"/>
    <p:sldId id="308" r:id="rId14"/>
    <p:sldId id="313" r:id="rId15"/>
    <p:sldId id="272" r:id="rId16"/>
    <p:sldId id="312" r:id="rId17"/>
    <p:sldId id="299" r:id="rId18"/>
  </p:sldIdLst>
  <p:sldSz cx="12192000" cy="6858000"/>
  <p:notesSz cx="6858000" cy="9144000"/>
  <p:embeddedFontLst>
    <p:embeddedFont>
      <p:font typeface="Avenir Next LT Pro" panose="020B0504020202020204" pitchFamily="34" charset="0"/>
      <p:regular r:id="rId21"/>
      <p:bold r:id="rId22"/>
      <p:italic r:id="rId23"/>
      <p:boldItalic r:id="rId24"/>
    </p:embeddedFont>
    <p:embeddedFont>
      <p:font typeface="Speak Pro" panose="020B0504020101020102"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55" autoAdjust="0"/>
    <p:restoredTop sz="94249" autoAdjust="0"/>
  </p:normalViewPr>
  <p:slideViewPr>
    <p:cSldViewPr snapToGrid="0">
      <p:cViewPr varScale="1">
        <p:scale>
          <a:sx n="85" d="100"/>
          <a:sy n="85" d="100"/>
        </p:scale>
        <p:origin x="917" y="7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4/11/2024</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4/11/2024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4/11/2024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4/11/2024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4/11/2024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4/11/2024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4/11/2024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4/11/2024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4/11/2024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4/11/2024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4/11/2024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4/11/2024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4/11/2024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4/11/2024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4/11/2024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4/11/2024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4/11/2024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4/11/2024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4/11/2024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4/11/2024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4/11/2024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4/11/2024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4/11/2024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4/11/2024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4/11/2024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4/11/2024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4/11/2024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4/11/2024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4/11/2024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4/11/2024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4/11/2024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4/11/2024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4/11/2024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4/11/2024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4/11/2024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4/11/2024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4/11/2024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4/11/2024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700582"/>
            <a:ext cx="8807116" cy="915873"/>
          </a:xfrm>
        </p:spPr>
        <p:txBody>
          <a:bodyPr>
            <a:normAutofit fontScale="90000"/>
          </a:bodyPr>
          <a:lstStyle/>
          <a:p>
            <a:r>
              <a:rPr lang="en-US" dirty="0"/>
              <a:t>DEPENDENCY INJECTION</a:t>
            </a:r>
          </a:p>
        </p:txBody>
      </p:sp>
      <p:sp>
        <p:nvSpPr>
          <p:cNvPr id="6" name="Subtitle 5">
            <a:extLst>
              <a:ext uri="{FF2B5EF4-FFF2-40B4-BE49-F238E27FC236}">
                <a16:creationId xmlns:a16="http://schemas.microsoft.com/office/drawing/2014/main" id="{0B276A11-1EE7-492A-6907-B07494387538}"/>
              </a:ext>
            </a:extLst>
          </p:cNvPr>
          <p:cNvSpPr>
            <a:spLocks noGrp="1"/>
          </p:cNvSpPr>
          <p:nvPr>
            <p:ph type="subTitle" idx="1"/>
          </p:nvPr>
        </p:nvSpPr>
        <p:spPr/>
        <p:txBody>
          <a:bodyPr>
            <a:normAutofit/>
          </a:bodyPr>
          <a:lstStyle/>
          <a:p>
            <a:r>
              <a:rPr lang="en-US" sz="1400" dirty="0"/>
              <a:t> -Vishal Gangapuram</a:t>
            </a:r>
            <a:endParaRPr lang="en-IN" sz="1400" dirty="0"/>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0" t="10000" r="10000" b="10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996AC-F0F6-BEF5-B296-C0B1C1B7E4DF}"/>
              </a:ext>
            </a:extLst>
          </p:cNvPr>
          <p:cNvSpPr>
            <a:spLocks noGrp="1"/>
          </p:cNvSpPr>
          <p:nvPr>
            <p:ph type="title"/>
          </p:nvPr>
        </p:nvSpPr>
        <p:spPr>
          <a:xfrm>
            <a:off x="1617164" y="12580"/>
            <a:ext cx="5931117" cy="1149680"/>
          </a:xfrm>
        </p:spPr>
        <p:txBody>
          <a:bodyPr/>
          <a:lstStyle/>
          <a:p>
            <a:r>
              <a:rPr lang="en-US" dirty="0"/>
              <a:t>TYPES OF DI</a:t>
            </a:r>
            <a:endParaRPr lang="en-IN" dirty="0"/>
          </a:p>
        </p:txBody>
      </p:sp>
      <p:sp>
        <p:nvSpPr>
          <p:cNvPr id="8" name="Content Placeholder 7">
            <a:extLst>
              <a:ext uri="{FF2B5EF4-FFF2-40B4-BE49-F238E27FC236}">
                <a16:creationId xmlns:a16="http://schemas.microsoft.com/office/drawing/2014/main" id="{25DDF325-8712-1A4E-3EED-9F96C6A2D3D8}"/>
              </a:ext>
            </a:extLst>
          </p:cNvPr>
          <p:cNvSpPr>
            <a:spLocks noGrp="1"/>
          </p:cNvSpPr>
          <p:nvPr>
            <p:ph idx="1"/>
          </p:nvPr>
        </p:nvSpPr>
        <p:spPr>
          <a:xfrm>
            <a:off x="5768494" y="821226"/>
            <a:ext cx="5228216" cy="4963304"/>
          </a:xfrm>
        </p:spPr>
        <p:txBody>
          <a:bodyPr>
            <a:normAutofit/>
          </a:bodyPr>
          <a:lstStyle/>
          <a:p>
            <a:pPr marL="285750" indent="-285750" algn="just">
              <a:buFont typeface="Arial" panose="020B0604020202020204" pitchFamily="34" charset="0"/>
              <a:buChar char="•"/>
            </a:pPr>
            <a:r>
              <a:rPr lang="en-US" sz="1800" b="1" dirty="0"/>
              <a:t>When the Injector Injects the Dependency Object (i.e. Engine Object) into the Dependent Class through a public Method of the Dependent Class, then it is called Method Dependency Injection..</a:t>
            </a:r>
          </a:p>
          <a:p>
            <a:pPr marL="285750" indent="-285750" algn="just">
              <a:buFont typeface="Arial" panose="020B0604020202020204" pitchFamily="34" charset="0"/>
              <a:buChar char="•"/>
            </a:pPr>
            <a:endParaRPr lang="en-US" sz="1800" b="1" dirty="0"/>
          </a:p>
          <a:p>
            <a:pPr marL="285750" indent="-285750" algn="just">
              <a:buFont typeface="Arial" panose="020B0604020202020204" pitchFamily="34" charset="0"/>
              <a:buChar char="•"/>
            </a:pPr>
            <a:r>
              <a:rPr lang="en-US" sz="1800" b="1" dirty="0"/>
              <a:t>Use when dependencies are required for specific methods but not for the entire lifetime of the class.</a:t>
            </a:r>
          </a:p>
          <a:p>
            <a:pPr algn="just"/>
            <a:endParaRPr lang="en-US" sz="1800" b="1" dirty="0"/>
          </a:p>
          <a:p>
            <a:pPr marL="285750" indent="-285750" algn="just">
              <a:buFont typeface="Arial" panose="020B0604020202020204" pitchFamily="34" charset="0"/>
              <a:buChar char="•"/>
            </a:pPr>
            <a:r>
              <a:rPr lang="en-US" sz="1800" b="1" dirty="0"/>
              <a:t>Provides fine-grained control over dependencies but can make code harder to follow if overused.</a:t>
            </a:r>
            <a:endParaRPr lang="en-IN" sz="1800" b="1" dirty="0"/>
          </a:p>
        </p:txBody>
      </p:sp>
      <p:sp>
        <p:nvSpPr>
          <p:cNvPr id="3" name="Footer Placeholder 2">
            <a:extLst>
              <a:ext uri="{FF2B5EF4-FFF2-40B4-BE49-F238E27FC236}">
                <a16:creationId xmlns:a16="http://schemas.microsoft.com/office/drawing/2014/main" id="{AA77355C-CCAB-1774-E46C-22FC978A5610}"/>
              </a:ext>
            </a:extLst>
          </p:cNvPr>
          <p:cNvSpPr>
            <a:spLocks noGrp="1"/>
          </p:cNvSpPr>
          <p:nvPr>
            <p:ph type="ftr" sz="quarter" idx="11"/>
          </p:nvPr>
        </p:nvSpPr>
        <p:spPr/>
        <p:txBody>
          <a:bodyPr/>
          <a:lstStyle/>
          <a:p>
            <a:r>
              <a:rPr lang="en-US" dirty="0"/>
              <a:t>Dependency Injection</a:t>
            </a:r>
          </a:p>
        </p:txBody>
      </p:sp>
      <p:sp>
        <p:nvSpPr>
          <p:cNvPr id="4" name="Slide Number Placeholder 3">
            <a:extLst>
              <a:ext uri="{FF2B5EF4-FFF2-40B4-BE49-F238E27FC236}">
                <a16:creationId xmlns:a16="http://schemas.microsoft.com/office/drawing/2014/main" id="{38E146A3-9DC3-46C1-13D9-4119DA2D7539}"/>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9" name="Subtitle 8">
            <a:extLst>
              <a:ext uri="{FF2B5EF4-FFF2-40B4-BE49-F238E27FC236}">
                <a16:creationId xmlns:a16="http://schemas.microsoft.com/office/drawing/2014/main" id="{CA28C1F2-BC7A-BFFE-2A00-1EB45E7DC138}"/>
              </a:ext>
            </a:extLst>
          </p:cNvPr>
          <p:cNvSpPr>
            <a:spLocks noGrp="1"/>
          </p:cNvSpPr>
          <p:nvPr>
            <p:ph type="subTitle" idx="13"/>
          </p:nvPr>
        </p:nvSpPr>
        <p:spPr>
          <a:xfrm>
            <a:off x="1495244" y="1956419"/>
            <a:ext cx="4143555" cy="692595"/>
          </a:xfrm>
        </p:spPr>
        <p:txBody>
          <a:bodyPr/>
          <a:lstStyle/>
          <a:p>
            <a:r>
              <a:rPr lang="en-US" dirty="0"/>
              <a:t>METHOD INJECTION</a:t>
            </a:r>
            <a:endParaRPr lang="en-IN" dirty="0"/>
          </a:p>
        </p:txBody>
      </p:sp>
    </p:spTree>
    <p:extLst>
      <p:ext uri="{BB962C8B-B14F-4D97-AF65-F5344CB8AC3E}">
        <p14:creationId xmlns:p14="http://schemas.microsoft.com/office/powerpoint/2010/main" val="534821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4D8-2B2A-3AA3-B575-285B0C8AF919}"/>
              </a:ext>
            </a:extLst>
          </p:cNvPr>
          <p:cNvSpPr>
            <a:spLocks noGrp="1"/>
          </p:cNvSpPr>
          <p:nvPr>
            <p:ph type="title"/>
          </p:nvPr>
        </p:nvSpPr>
        <p:spPr>
          <a:xfrm>
            <a:off x="804136" y="0"/>
            <a:ext cx="4287818" cy="1325563"/>
          </a:xfrm>
        </p:spPr>
        <p:txBody>
          <a:bodyPr/>
          <a:lstStyle/>
          <a:p>
            <a:r>
              <a:rPr lang="en-US" dirty="0"/>
              <a:t>IOC Container</a:t>
            </a:r>
            <a:endParaRPr lang="en-IN" dirty="0"/>
          </a:p>
        </p:txBody>
      </p:sp>
      <p:sp>
        <p:nvSpPr>
          <p:cNvPr id="4" name="Footer Placeholder 3">
            <a:extLst>
              <a:ext uri="{FF2B5EF4-FFF2-40B4-BE49-F238E27FC236}">
                <a16:creationId xmlns:a16="http://schemas.microsoft.com/office/drawing/2014/main" id="{84493DA4-B520-162E-2761-261A04B3F1EE}"/>
              </a:ext>
            </a:extLst>
          </p:cNvPr>
          <p:cNvSpPr>
            <a:spLocks noGrp="1"/>
          </p:cNvSpPr>
          <p:nvPr>
            <p:ph type="ftr" sz="quarter" idx="11"/>
          </p:nvPr>
        </p:nvSpPr>
        <p:spPr/>
        <p:txBody>
          <a:bodyPr/>
          <a:lstStyle/>
          <a:p>
            <a:r>
              <a:rPr lang="en-US" dirty="0"/>
              <a:t>Dependency Injection</a:t>
            </a:r>
          </a:p>
        </p:txBody>
      </p:sp>
      <p:sp>
        <p:nvSpPr>
          <p:cNvPr id="5" name="Slide Number Placeholder 4">
            <a:extLst>
              <a:ext uri="{FF2B5EF4-FFF2-40B4-BE49-F238E27FC236}">
                <a16:creationId xmlns:a16="http://schemas.microsoft.com/office/drawing/2014/main" id="{4FE45EB7-F910-B850-FB6F-6F040168DD48}"/>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95" name="Arrow: Right 94">
            <a:extLst>
              <a:ext uri="{FF2B5EF4-FFF2-40B4-BE49-F238E27FC236}">
                <a16:creationId xmlns:a16="http://schemas.microsoft.com/office/drawing/2014/main" id="{3DBC4FFA-1CF4-25BC-869E-9D31B695C766}"/>
              </a:ext>
            </a:extLst>
          </p:cNvPr>
          <p:cNvSpPr/>
          <p:nvPr/>
        </p:nvSpPr>
        <p:spPr>
          <a:xfrm>
            <a:off x="2781615" y="2350219"/>
            <a:ext cx="1401202" cy="300385"/>
          </a:xfrm>
          <a:prstGeom prst="rightArrow">
            <a:avLst/>
          </a:prstGeom>
          <a:solidFill>
            <a:schemeClr val="accent1">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TextBox 9">
            <a:extLst>
              <a:ext uri="{FF2B5EF4-FFF2-40B4-BE49-F238E27FC236}">
                <a16:creationId xmlns:a16="http://schemas.microsoft.com/office/drawing/2014/main" id="{9F06AEF3-765F-3B38-5C22-7D8A0592ED04}"/>
              </a:ext>
            </a:extLst>
          </p:cNvPr>
          <p:cNvSpPr txBox="1"/>
          <p:nvPr/>
        </p:nvSpPr>
        <p:spPr>
          <a:xfrm>
            <a:off x="1322622" y="3505660"/>
            <a:ext cx="7538663" cy="2585323"/>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IoC Container is a framework for implementing automatic dependency injection. It manages object creation and it's life-time, and also injects dependencies to the class.</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There are different IoC Containers available for .NET such as </a:t>
            </a:r>
          </a:p>
          <a:p>
            <a:pPr marL="285750" indent="-285750">
              <a:buFont typeface="Arial" panose="020B0604020202020204" pitchFamily="34" charset="0"/>
              <a:buChar char="•"/>
            </a:pPr>
            <a:r>
              <a:rPr lang="en-US" b="1" dirty="0">
                <a:solidFill>
                  <a:schemeClr val="bg1"/>
                </a:solidFill>
              </a:rPr>
              <a:t>Unity,</a:t>
            </a:r>
          </a:p>
          <a:p>
            <a:pPr marL="285750" indent="-285750">
              <a:buFont typeface="Arial" panose="020B0604020202020204" pitchFamily="34" charset="0"/>
              <a:buChar char="•"/>
            </a:pPr>
            <a:r>
              <a:rPr lang="en-US" b="1" dirty="0" err="1">
                <a:solidFill>
                  <a:schemeClr val="bg1"/>
                </a:solidFill>
              </a:rPr>
              <a:t>Ninject</a:t>
            </a:r>
            <a:r>
              <a:rPr lang="en-US" b="1" dirty="0">
                <a:solidFill>
                  <a:schemeClr val="bg1"/>
                </a:solidFill>
              </a:rPr>
              <a:t>,</a:t>
            </a:r>
          </a:p>
          <a:p>
            <a:pPr marL="285750" indent="-285750">
              <a:buFont typeface="Arial" panose="020B0604020202020204" pitchFamily="34" charset="0"/>
              <a:buChar char="•"/>
            </a:pPr>
            <a:r>
              <a:rPr lang="en-US" b="1" dirty="0" err="1">
                <a:solidFill>
                  <a:schemeClr val="bg1"/>
                </a:solidFill>
              </a:rPr>
              <a:t>StructureMap</a:t>
            </a:r>
            <a:r>
              <a:rPr lang="en-US" b="1" dirty="0">
                <a:solidFill>
                  <a:schemeClr val="bg1"/>
                </a:solidFill>
              </a:rPr>
              <a:t>,</a:t>
            </a:r>
          </a:p>
          <a:p>
            <a:pPr marL="285750" indent="-285750">
              <a:buFont typeface="Arial" panose="020B0604020202020204" pitchFamily="34" charset="0"/>
              <a:buChar char="•"/>
            </a:pPr>
            <a:r>
              <a:rPr lang="en-US" b="1" dirty="0" err="1">
                <a:solidFill>
                  <a:schemeClr val="bg1"/>
                </a:solidFill>
              </a:rPr>
              <a:t>Autofac</a:t>
            </a:r>
            <a:endParaRPr lang="en-IN" b="1" dirty="0">
              <a:solidFill>
                <a:schemeClr val="bg1"/>
              </a:solidFill>
            </a:endParaRPr>
          </a:p>
        </p:txBody>
      </p:sp>
      <p:pic>
        <p:nvPicPr>
          <p:cNvPr id="19" name="Picture 18">
            <a:extLst>
              <a:ext uri="{FF2B5EF4-FFF2-40B4-BE49-F238E27FC236}">
                <a16:creationId xmlns:a16="http://schemas.microsoft.com/office/drawing/2014/main" id="{EB35C5F4-8608-4FE8-9F5A-24E1252781D6}"/>
              </a:ext>
            </a:extLst>
          </p:cNvPr>
          <p:cNvPicPr>
            <a:picLocks noChangeAspect="1"/>
          </p:cNvPicPr>
          <p:nvPr/>
        </p:nvPicPr>
        <p:blipFill>
          <a:blip r:embed="rId2"/>
          <a:stretch>
            <a:fillRect/>
          </a:stretch>
        </p:blipFill>
        <p:spPr>
          <a:xfrm>
            <a:off x="3243616" y="1376183"/>
            <a:ext cx="5534418" cy="2010499"/>
          </a:xfrm>
          <a:prstGeom prst="rect">
            <a:avLst/>
          </a:prstGeom>
        </p:spPr>
      </p:pic>
      <p:sp>
        <p:nvSpPr>
          <p:cNvPr id="22" name="Arrow: Right 21">
            <a:extLst>
              <a:ext uri="{FF2B5EF4-FFF2-40B4-BE49-F238E27FC236}">
                <a16:creationId xmlns:a16="http://schemas.microsoft.com/office/drawing/2014/main" id="{D2BA9FC2-969E-6129-971A-9E8D32F6370D}"/>
              </a:ext>
            </a:extLst>
          </p:cNvPr>
          <p:cNvSpPr/>
          <p:nvPr/>
        </p:nvSpPr>
        <p:spPr>
          <a:xfrm>
            <a:off x="7706370" y="2036640"/>
            <a:ext cx="1401202" cy="300385"/>
          </a:xfrm>
          <a:prstGeom prst="rightArrow">
            <a:avLst/>
          </a:prstGeom>
          <a:solidFill>
            <a:schemeClr val="accent1">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4" name="TextBox 23">
            <a:extLst>
              <a:ext uri="{FF2B5EF4-FFF2-40B4-BE49-F238E27FC236}">
                <a16:creationId xmlns:a16="http://schemas.microsoft.com/office/drawing/2014/main" id="{BFE3B73A-7452-C215-D719-7A20A19A63D9}"/>
              </a:ext>
            </a:extLst>
          </p:cNvPr>
          <p:cNvSpPr txBox="1"/>
          <p:nvPr/>
        </p:nvSpPr>
        <p:spPr>
          <a:xfrm>
            <a:off x="2914078" y="1861909"/>
            <a:ext cx="1136277" cy="369332"/>
          </a:xfrm>
          <a:prstGeom prst="rect">
            <a:avLst/>
          </a:prstGeom>
          <a:noFill/>
        </p:spPr>
        <p:txBody>
          <a:bodyPr wrap="square">
            <a:spAutoFit/>
          </a:bodyPr>
          <a:lstStyle/>
          <a:p>
            <a:r>
              <a:rPr lang="en-US" b="1" dirty="0">
                <a:solidFill>
                  <a:schemeClr val="bg1"/>
                </a:solidFill>
              </a:rPr>
              <a:t>Register</a:t>
            </a:r>
            <a:endParaRPr lang="en-IN" b="1" dirty="0"/>
          </a:p>
        </p:txBody>
      </p:sp>
      <p:sp>
        <p:nvSpPr>
          <p:cNvPr id="26" name="TextBox 25">
            <a:extLst>
              <a:ext uri="{FF2B5EF4-FFF2-40B4-BE49-F238E27FC236}">
                <a16:creationId xmlns:a16="http://schemas.microsoft.com/office/drawing/2014/main" id="{E2D13387-47FB-739C-23C1-B76E225BAC8C}"/>
              </a:ext>
            </a:extLst>
          </p:cNvPr>
          <p:cNvSpPr txBox="1"/>
          <p:nvPr/>
        </p:nvSpPr>
        <p:spPr>
          <a:xfrm>
            <a:off x="7942689" y="1641998"/>
            <a:ext cx="1000114" cy="369332"/>
          </a:xfrm>
          <a:prstGeom prst="rect">
            <a:avLst/>
          </a:prstGeom>
          <a:noFill/>
        </p:spPr>
        <p:txBody>
          <a:bodyPr wrap="square">
            <a:spAutoFit/>
          </a:bodyPr>
          <a:lstStyle/>
          <a:p>
            <a:r>
              <a:rPr lang="en-US" b="1" dirty="0">
                <a:solidFill>
                  <a:schemeClr val="bg1"/>
                </a:solidFill>
              </a:rPr>
              <a:t>Instance</a:t>
            </a:r>
            <a:endParaRPr lang="en-IN" b="1" dirty="0"/>
          </a:p>
        </p:txBody>
      </p:sp>
      <p:sp>
        <p:nvSpPr>
          <p:cNvPr id="28" name="TextBox 27">
            <a:extLst>
              <a:ext uri="{FF2B5EF4-FFF2-40B4-BE49-F238E27FC236}">
                <a16:creationId xmlns:a16="http://schemas.microsoft.com/office/drawing/2014/main" id="{A0CD1D08-FC10-7BF2-449E-72C6A5D54FC6}"/>
              </a:ext>
            </a:extLst>
          </p:cNvPr>
          <p:cNvSpPr txBox="1"/>
          <p:nvPr/>
        </p:nvSpPr>
        <p:spPr>
          <a:xfrm>
            <a:off x="5595943" y="902950"/>
            <a:ext cx="1000114" cy="369332"/>
          </a:xfrm>
          <a:prstGeom prst="rect">
            <a:avLst/>
          </a:prstGeom>
          <a:noFill/>
        </p:spPr>
        <p:txBody>
          <a:bodyPr wrap="square">
            <a:spAutoFit/>
          </a:bodyPr>
          <a:lstStyle/>
          <a:p>
            <a:r>
              <a:rPr lang="en-US" b="1" dirty="0">
                <a:solidFill>
                  <a:schemeClr val="bg1"/>
                </a:solidFill>
              </a:rPr>
              <a:t>Resolve</a:t>
            </a:r>
            <a:endParaRPr lang="en-IN" b="1" dirty="0"/>
          </a:p>
        </p:txBody>
      </p:sp>
    </p:spTree>
    <p:extLst>
      <p:ext uri="{BB962C8B-B14F-4D97-AF65-F5344CB8AC3E}">
        <p14:creationId xmlns:p14="http://schemas.microsoft.com/office/powerpoint/2010/main" val="225915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1105486" y="144745"/>
            <a:ext cx="4990514" cy="1157581"/>
          </a:xfrm>
        </p:spPr>
        <p:txBody>
          <a:bodyPr>
            <a:normAutofit/>
          </a:bodyPr>
          <a:lstStyle/>
          <a:p>
            <a:r>
              <a:rPr lang="en-US" sz="2800" dirty="0"/>
              <a:t>SERVICE LIFE TIMES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marL="285750" indent="-285750" algn="just">
              <a:buFont typeface="Arial" panose="020B0604020202020204" pitchFamily="34" charset="0"/>
              <a:buChar char="•"/>
            </a:pPr>
            <a:r>
              <a:rPr lang="en-US" sz="1600" b="1" dirty="0"/>
              <a:t>A single instance is created and shared across the entire application’s lifetime.</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sz="1600" b="1" dirty="0"/>
              <a:t>Singleton services are shared globally.</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Configuration settings, Logging services</a:t>
            </a:r>
            <a:endParaRPr lang="en-US" sz="1600" b="1" dirty="0"/>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310145" y="2732928"/>
            <a:ext cx="5183188" cy="531997"/>
          </a:xfrm>
        </p:spPr>
        <p:txBody>
          <a:bodyPr/>
          <a:lstStyle/>
          <a:p>
            <a:r>
              <a:rPr lang="en-US" dirty="0"/>
              <a:t>Transient </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Dependency Injection</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12</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6475245" y="581412"/>
            <a:ext cx="5157787" cy="2153974"/>
          </a:xfrm>
        </p:spPr>
        <p:txBody>
          <a:bodyPr/>
          <a:lstStyle/>
          <a:p>
            <a:r>
              <a:rPr lang="en-US" b="1" dirty="0"/>
              <a:t>A single instance is created and shared within the </a:t>
            </a:r>
          </a:p>
          <a:p>
            <a:pPr marL="0" indent="0">
              <a:buNone/>
            </a:pPr>
            <a:r>
              <a:rPr lang="en-US" b="1" dirty="0"/>
              <a:t>   scope of single HTTP request.</a:t>
            </a:r>
          </a:p>
          <a:p>
            <a:endParaRPr lang="en-US" b="1" dirty="0"/>
          </a:p>
          <a:p>
            <a:r>
              <a:rPr lang="en-US" b="1" dirty="0"/>
              <a:t>Scoped services are shared with in the scope.</a:t>
            </a:r>
          </a:p>
          <a:p>
            <a:endParaRPr lang="en-US" b="1" dirty="0"/>
          </a:p>
          <a:p>
            <a:r>
              <a:rPr lang="en-US" b="1" dirty="0"/>
              <a:t> Authentication, Database context</a:t>
            </a:r>
          </a:p>
        </p:txBody>
      </p:sp>
      <p:sp>
        <p:nvSpPr>
          <p:cNvPr id="11" name="Text Placeholder 10">
            <a:extLst>
              <a:ext uri="{FF2B5EF4-FFF2-40B4-BE49-F238E27FC236}">
                <a16:creationId xmlns:a16="http://schemas.microsoft.com/office/drawing/2014/main" id="{8AD7C47A-3996-000A-4275-B7131BC4A9BE}"/>
              </a:ext>
            </a:extLst>
          </p:cNvPr>
          <p:cNvSpPr>
            <a:spLocks noGrp="1"/>
          </p:cNvSpPr>
          <p:nvPr>
            <p:ph type="body" idx="1"/>
          </p:nvPr>
        </p:nvSpPr>
        <p:spPr>
          <a:xfrm>
            <a:off x="1021849" y="3220027"/>
            <a:ext cx="5157787" cy="417945"/>
          </a:xfrm>
        </p:spPr>
        <p:txBody>
          <a:bodyPr>
            <a:normAutofit lnSpcReduction="10000"/>
          </a:bodyPr>
          <a:lstStyle/>
          <a:p>
            <a:r>
              <a:rPr lang="en-US" dirty="0"/>
              <a:t>Singleton</a:t>
            </a:r>
            <a:endParaRPr lang="en-IN" dirty="0"/>
          </a:p>
          <a:p>
            <a:endParaRPr lang="en-IN" dirty="0"/>
          </a:p>
        </p:txBody>
      </p:sp>
      <p:sp>
        <p:nvSpPr>
          <p:cNvPr id="3" name="Text Placeholder 4">
            <a:extLst>
              <a:ext uri="{FF2B5EF4-FFF2-40B4-BE49-F238E27FC236}">
                <a16:creationId xmlns:a16="http://schemas.microsoft.com/office/drawing/2014/main" id="{031EBA66-BE02-6B59-1CAF-00D66AEC9EE5}"/>
              </a:ext>
            </a:extLst>
          </p:cNvPr>
          <p:cNvSpPr txBox="1">
            <a:spLocks/>
          </p:cNvSpPr>
          <p:nvPr/>
        </p:nvSpPr>
        <p:spPr>
          <a:xfrm>
            <a:off x="6449844" y="-18550"/>
            <a:ext cx="5183188" cy="53199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Scoped</a:t>
            </a:r>
          </a:p>
        </p:txBody>
      </p:sp>
      <p:sp>
        <p:nvSpPr>
          <p:cNvPr id="12" name="Content Placeholder 5">
            <a:extLst>
              <a:ext uri="{FF2B5EF4-FFF2-40B4-BE49-F238E27FC236}">
                <a16:creationId xmlns:a16="http://schemas.microsoft.com/office/drawing/2014/main" id="{98F8BEE6-6351-08A2-9776-38B03136C405}"/>
              </a:ext>
            </a:extLst>
          </p:cNvPr>
          <p:cNvSpPr txBox="1">
            <a:spLocks/>
          </p:cNvSpPr>
          <p:nvPr/>
        </p:nvSpPr>
        <p:spPr>
          <a:xfrm>
            <a:off x="6462545" y="3538542"/>
            <a:ext cx="5157787" cy="2773258"/>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 new instance is created every time the service is requested</a:t>
            </a:r>
          </a:p>
          <a:p>
            <a:endParaRPr lang="en-US" b="1" dirty="0"/>
          </a:p>
          <a:p>
            <a:r>
              <a:rPr lang="en-US" b="1" dirty="0"/>
              <a:t>Transient services are not shared.</a:t>
            </a:r>
          </a:p>
          <a:p>
            <a:endParaRPr lang="en-US" b="1" dirty="0"/>
          </a:p>
          <a:p>
            <a:r>
              <a:rPr lang="en-US" b="1" dirty="0"/>
              <a:t> unique identifier, Mapping services</a:t>
            </a:r>
          </a:p>
        </p:txBody>
      </p:sp>
    </p:spTree>
    <p:extLst>
      <p:ext uri="{BB962C8B-B14F-4D97-AF65-F5344CB8AC3E}">
        <p14:creationId xmlns:p14="http://schemas.microsoft.com/office/powerpoint/2010/main" val="263795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4D8-2B2A-3AA3-B575-285B0C8AF919}"/>
              </a:ext>
            </a:extLst>
          </p:cNvPr>
          <p:cNvSpPr>
            <a:spLocks noGrp="1"/>
          </p:cNvSpPr>
          <p:nvPr>
            <p:ph type="title"/>
          </p:nvPr>
        </p:nvSpPr>
        <p:spPr>
          <a:xfrm>
            <a:off x="804135" y="0"/>
            <a:ext cx="9971159" cy="1325563"/>
          </a:xfrm>
        </p:spPr>
        <p:txBody>
          <a:bodyPr/>
          <a:lstStyle/>
          <a:p>
            <a:r>
              <a:rPr lang="en-US" dirty="0"/>
              <a:t>ADVANTAGES </a:t>
            </a:r>
            <a:endParaRPr lang="en-IN" dirty="0"/>
          </a:p>
        </p:txBody>
      </p:sp>
      <p:sp>
        <p:nvSpPr>
          <p:cNvPr id="4" name="Footer Placeholder 3">
            <a:extLst>
              <a:ext uri="{FF2B5EF4-FFF2-40B4-BE49-F238E27FC236}">
                <a16:creationId xmlns:a16="http://schemas.microsoft.com/office/drawing/2014/main" id="{84493DA4-B520-162E-2761-261A04B3F1EE}"/>
              </a:ext>
            </a:extLst>
          </p:cNvPr>
          <p:cNvSpPr>
            <a:spLocks noGrp="1"/>
          </p:cNvSpPr>
          <p:nvPr>
            <p:ph type="ftr" sz="quarter" idx="11"/>
          </p:nvPr>
        </p:nvSpPr>
        <p:spPr/>
        <p:txBody>
          <a:bodyPr/>
          <a:lstStyle/>
          <a:p>
            <a:r>
              <a:rPr lang="en-US" dirty="0"/>
              <a:t>Dependency Injection</a:t>
            </a:r>
          </a:p>
        </p:txBody>
      </p:sp>
      <p:sp>
        <p:nvSpPr>
          <p:cNvPr id="5" name="Slide Number Placeholder 4">
            <a:extLst>
              <a:ext uri="{FF2B5EF4-FFF2-40B4-BE49-F238E27FC236}">
                <a16:creationId xmlns:a16="http://schemas.microsoft.com/office/drawing/2014/main" id="{4FE45EB7-F910-B850-FB6F-6F040168DD48}"/>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6" name="Content Placeholder 5">
            <a:extLst>
              <a:ext uri="{FF2B5EF4-FFF2-40B4-BE49-F238E27FC236}">
                <a16:creationId xmlns:a16="http://schemas.microsoft.com/office/drawing/2014/main" id="{731BBA68-5FF1-3EAF-2DAD-6F42F8309AE5}"/>
              </a:ext>
            </a:extLst>
          </p:cNvPr>
          <p:cNvSpPr>
            <a:spLocks noGrp="1"/>
          </p:cNvSpPr>
          <p:nvPr>
            <p:ph idx="1"/>
          </p:nvPr>
        </p:nvSpPr>
        <p:spPr>
          <a:xfrm>
            <a:off x="1210234" y="2086349"/>
            <a:ext cx="3836895" cy="2151530"/>
          </a:xfrm>
        </p:spPr>
        <p:txBody>
          <a:bodyPr>
            <a:normAutofit/>
          </a:bodyPr>
          <a:lstStyle/>
          <a:p>
            <a:pPr marL="285750" indent="-285750">
              <a:buFont typeface="Wingdings" panose="05000000000000000000" pitchFamily="2" charset="2"/>
              <a:buChar char="Ø"/>
            </a:pPr>
            <a:r>
              <a:rPr lang="en-US" sz="2400" b="1" dirty="0"/>
              <a:t>Reduce Tight coupling</a:t>
            </a:r>
          </a:p>
          <a:p>
            <a:pPr marL="285750" indent="-285750">
              <a:buFont typeface="Wingdings" panose="05000000000000000000" pitchFamily="2" charset="2"/>
              <a:buChar char="Ø"/>
            </a:pPr>
            <a:r>
              <a:rPr lang="en-US" sz="2400" b="1" dirty="0"/>
              <a:t>Improve Testability</a:t>
            </a:r>
          </a:p>
          <a:p>
            <a:pPr marL="285750" indent="-285750">
              <a:buFont typeface="Wingdings" panose="05000000000000000000" pitchFamily="2" charset="2"/>
              <a:buChar char="Ø"/>
            </a:pPr>
            <a:r>
              <a:rPr lang="en-US" sz="2400" b="1" dirty="0"/>
              <a:t>Increased maintainability</a:t>
            </a:r>
          </a:p>
          <a:p>
            <a:pPr marL="285750" indent="-285750">
              <a:buFont typeface="Wingdings" panose="05000000000000000000" pitchFamily="2" charset="2"/>
              <a:buChar char="Ø"/>
            </a:pPr>
            <a:r>
              <a:rPr lang="en-US" sz="2400" b="1" dirty="0"/>
              <a:t>Scalability and Extensibility </a:t>
            </a:r>
            <a:endParaRPr lang="en-IN" sz="2400" b="1" dirty="0"/>
          </a:p>
        </p:txBody>
      </p:sp>
    </p:spTree>
    <p:extLst>
      <p:ext uri="{BB962C8B-B14F-4D97-AF65-F5344CB8AC3E}">
        <p14:creationId xmlns:p14="http://schemas.microsoft.com/office/powerpoint/2010/main" val="206904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-Vishal Gangapuram</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914145" y="1166226"/>
            <a:ext cx="4361941" cy="4095587"/>
          </a:xfrm>
          <a:noFill/>
          <a:effectLst>
            <a:outerShdw sx="1000" sy="1000" algn="ctr" rotWithShape="0">
              <a:srgbClr val="000000"/>
            </a:outerShdw>
            <a:reflection blurRad="939800" stA="0" endPos="21000" dir="5400000" sy="-100000" algn="bl" rotWithShape="0"/>
          </a:effectLst>
        </p:spPr>
        <p:txBody>
          <a:bodyPr>
            <a:normAutofit/>
          </a:bodyPr>
          <a:lstStyle/>
          <a:p>
            <a:pPr marL="285750" indent="-285750">
              <a:buFont typeface="Wingdings" panose="05000000000000000000" pitchFamily="2" charset="2"/>
              <a:buChar char="§"/>
            </a:pPr>
            <a:r>
              <a:rPr lang="en-US" sz="2200" b="1" dirty="0"/>
              <a:t>What is Dependency Injection ?</a:t>
            </a:r>
          </a:p>
          <a:p>
            <a:pPr marL="285750" indent="-285750">
              <a:buFont typeface="Wingdings" panose="05000000000000000000" pitchFamily="2" charset="2"/>
              <a:buChar char="§"/>
            </a:pPr>
            <a:r>
              <a:rPr lang="en-US" sz="2200" b="1" dirty="0"/>
              <a:t>What are Dependencies ?</a:t>
            </a:r>
          </a:p>
          <a:p>
            <a:pPr marL="285750" indent="-285750">
              <a:buFont typeface="Wingdings" panose="05000000000000000000" pitchFamily="2" charset="2"/>
              <a:buChar char="§"/>
            </a:pPr>
            <a:r>
              <a:rPr lang="en-US" sz="2200" b="1" dirty="0"/>
              <a:t>Problems without DI</a:t>
            </a:r>
          </a:p>
          <a:p>
            <a:pPr marL="285750" indent="-285750">
              <a:buFont typeface="Wingdings" panose="05000000000000000000" pitchFamily="2" charset="2"/>
              <a:buChar char="§"/>
            </a:pPr>
            <a:r>
              <a:rPr lang="en-US" sz="2200" b="1" dirty="0"/>
              <a:t>Inversion of Control? </a:t>
            </a:r>
          </a:p>
          <a:p>
            <a:pPr marL="285750" indent="-285750">
              <a:buFont typeface="Wingdings" panose="05000000000000000000" pitchFamily="2" charset="2"/>
              <a:buChar char="§"/>
            </a:pPr>
            <a:r>
              <a:rPr lang="en-US" sz="2200" b="1" dirty="0"/>
              <a:t>Types of DI</a:t>
            </a:r>
          </a:p>
          <a:p>
            <a:pPr marL="285750" indent="-285750">
              <a:buFont typeface="Wingdings" panose="05000000000000000000" pitchFamily="2" charset="2"/>
              <a:buChar char="§"/>
            </a:pPr>
            <a:r>
              <a:rPr lang="en-US" sz="2200" b="1" dirty="0"/>
              <a:t>IOC Container</a:t>
            </a:r>
          </a:p>
          <a:p>
            <a:pPr marL="285750" indent="-285750">
              <a:buFont typeface="Wingdings" panose="05000000000000000000" pitchFamily="2" charset="2"/>
              <a:buChar char="§"/>
            </a:pPr>
            <a:r>
              <a:rPr lang="en-US" sz="2200" b="1" dirty="0"/>
              <a:t>Service Life Time’s in DI</a:t>
            </a:r>
          </a:p>
          <a:p>
            <a:pPr marL="285750" indent="-285750">
              <a:buFont typeface="Wingdings" panose="05000000000000000000" pitchFamily="2" charset="2"/>
              <a:buChar char="§"/>
            </a:pPr>
            <a:r>
              <a:rPr lang="en-US" sz="2200" b="1" dirty="0"/>
              <a:t>Advantages </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a:t>Dependency Injection</a:t>
            </a:r>
            <a:endParaRPr lang="en-US" dirty="0"/>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4D8-2B2A-3AA3-B575-285B0C8AF919}"/>
              </a:ext>
            </a:extLst>
          </p:cNvPr>
          <p:cNvSpPr>
            <a:spLocks noGrp="1"/>
          </p:cNvSpPr>
          <p:nvPr>
            <p:ph type="title"/>
          </p:nvPr>
        </p:nvSpPr>
        <p:spPr/>
        <p:txBody>
          <a:bodyPr/>
          <a:lstStyle/>
          <a:p>
            <a:r>
              <a:rPr lang="en-US" dirty="0"/>
              <a:t>What is Dependency Injection ?</a:t>
            </a:r>
            <a:endParaRPr lang="en-IN" dirty="0"/>
          </a:p>
        </p:txBody>
      </p:sp>
      <p:sp>
        <p:nvSpPr>
          <p:cNvPr id="3" name="Content Placeholder 2">
            <a:extLst>
              <a:ext uri="{FF2B5EF4-FFF2-40B4-BE49-F238E27FC236}">
                <a16:creationId xmlns:a16="http://schemas.microsoft.com/office/drawing/2014/main" id="{BC2C92A5-F52B-EB45-DE54-15126D53A0CE}"/>
              </a:ext>
            </a:extLst>
          </p:cNvPr>
          <p:cNvSpPr>
            <a:spLocks noGrp="1"/>
          </p:cNvSpPr>
          <p:nvPr>
            <p:ph idx="1"/>
          </p:nvPr>
        </p:nvSpPr>
        <p:spPr>
          <a:xfrm>
            <a:off x="1046182" y="1784482"/>
            <a:ext cx="9971158" cy="4123276"/>
          </a:xfrm>
        </p:spPr>
        <p:txBody>
          <a:bodyPr>
            <a:normAutofit/>
          </a:bodyPr>
          <a:lstStyle/>
          <a:p>
            <a:pPr marL="457200" indent="-457200">
              <a:buFont typeface="Arial" panose="020B0604020202020204" pitchFamily="34" charset="0"/>
              <a:buChar char="•"/>
            </a:pPr>
            <a:r>
              <a:rPr lang="en-US" sz="2800" dirty="0"/>
              <a:t>Dependency Injection is a software design pattern, which is a technique for achieving Inversion of Control (IoC) between classes and their dependencies.</a:t>
            </a:r>
          </a:p>
          <a:p>
            <a:endParaRPr lang="en-US" sz="2800" dirty="0"/>
          </a:p>
          <a:p>
            <a:pPr marL="457200" indent="-457200">
              <a:buFont typeface="Arial" panose="020B0604020202020204" pitchFamily="34" charset="0"/>
              <a:buChar char="•"/>
            </a:pPr>
            <a:r>
              <a:rPr lang="en-US" sz="2800" dirty="0"/>
              <a:t>The Dependency Injection is a design pattern that allows us to develop Loosely Coupled Software Components. In other words, we can say that it is used to reduce the Tight Coupling between the Software Components.</a:t>
            </a:r>
          </a:p>
        </p:txBody>
      </p:sp>
      <p:sp>
        <p:nvSpPr>
          <p:cNvPr id="4" name="Footer Placeholder 3">
            <a:extLst>
              <a:ext uri="{FF2B5EF4-FFF2-40B4-BE49-F238E27FC236}">
                <a16:creationId xmlns:a16="http://schemas.microsoft.com/office/drawing/2014/main" id="{84493DA4-B520-162E-2761-261A04B3F1EE}"/>
              </a:ext>
            </a:extLst>
          </p:cNvPr>
          <p:cNvSpPr>
            <a:spLocks noGrp="1"/>
          </p:cNvSpPr>
          <p:nvPr>
            <p:ph type="ftr" sz="quarter" idx="11"/>
          </p:nvPr>
        </p:nvSpPr>
        <p:spPr/>
        <p:txBody>
          <a:bodyPr/>
          <a:lstStyle/>
          <a:p>
            <a:r>
              <a:rPr lang="en-US" dirty="0"/>
              <a:t>Dependency Injection</a:t>
            </a:r>
          </a:p>
        </p:txBody>
      </p:sp>
      <p:sp>
        <p:nvSpPr>
          <p:cNvPr id="5" name="Slide Number Placeholder 4">
            <a:extLst>
              <a:ext uri="{FF2B5EF4-FFF2-40B4-BE49-F238E27FC236}">
                <a16:creationId xmlns:a16="http://schemas.microsoft.com/office/drawing/2014/main" id="{4FE45EB7-F910-B850-FB6F-6F040168DD48}"/>
              </a:ext>
            </a:extLst>
          </p:cNvPr>
          <p:cNvSpPr>
            <a:spLocks noGrp="1"/>
          </p:cNvSpPr>
          <p:nvPr>
            <p:ph type="sldNum" sz="quarter" idx="12"/>
          </p:nvPr>
        </p:nvSpPr>
        <p:spPr/>
        <p:txBody>
          <a:bodyPr/>
          <a:lstStyle/>
          <a:p>
            <a:fld id="{95CBEC59-7FF9-4688-98DF-89832A0C9025}" type="slidenum">
              <a:rPr lang="en-US" smtClean="0"/>
              <a:t>3</a:t>
            </a:fld>
            <a:endParaRPr lang="en-US" dirty="0"/>
          </a:p>
        </p:txBody>
      </p:sp>
    </p:spTree>
    <p:extLst>
      <p:ext uri="{BB962C8B-B14F-4D97-AF65-F5344CB8AC3E}">
        <p14:creationId xmlns:p14="http://schemas.microsoft.com/office/powerpoint/2010/main" val="3165180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4D8-2B2A-3AA3-B575-285B0C8AF919}"/>
              </a:ext>
            </a:extLst>
          </p:cNvPr>
          <p:cNvSpPr>
            <a:spLocks noGrp="1"/>
          </p:cNvSpPr>
          <p:nvPr>
            <p:ph type="title"/>
          </p:nvPr>
        </p:nvSpPr>
        <p:spPr>
          <a:xfrm>
            <a:off x="804135" y="0"/>
            <a:ext cx="9971159" cy="1325563"/>
          </a:xfrm>
        </p:spPr>
        <p:txBody>
          <a:bodyPr/>
          <a:lstStyle/>
          <a:p>
            <a:r>
              <a:rPr lang="en-US" dirty="0"/>
              <a:t>What is Dependency &amp; </a:t>
            </a:r>
            <a:br>
              <a:rPr lang="en-US" dirty="0"/>
            </a:br>
            <a:r>
              <a:rPr lang="en-US" dirty="0"/>
              <a:t>Dependent Classes</a:t>
            </a:r>
            <a:endParaRPr lang="en-IN" dirty="0"/>
          </a:p>
        </p:txBody>
      </p:sp>
      <p:sp>
        <p:nvSpPr>
          <p:cNvPr id="4" name="Footer Placeholder 3">
            <a:extLst>
              <a:ext uri="{FF2B5EF4-FFF2-40B4-BE49-F238E27FC236}">
                <a16:creationId xmlns:a16="http://schemas.microsoft.com/office/drawing/2014/main" id="{84493DA4-B520-162E-2761-261A04B3F1EE}"/>
              </a:ext>
            </a:extLst>
          </p:cNvPr>
          <p:cNvSpPr>
            <a:spLocks noGrp="1"/>
          </p:cNvSpPr>
          <p:nvPr>
            <p:ph type="ftr" sz="quarter" idx="11"/>
          </p:nvPr>
        </p:nvSpPr>
        <p:spPr/>
        <p:txBody>
          <a:bodyPr/>
          <a:lstStyle/>
          <a:p>
            <a:r>
              <a:rPr lang="en-US" dirty="0"/>
              <a:t>Dependency Injection</a:t>
            </a:r>
          </a:p>
        </p:txBody>
      </p:sp>
      <p:sp>
        <p:nvSpPr>
          <p:cNvPr id="5" name="Slide Number Placeholder 4">
            <a:extLst>
              <a:ext uri="{FF2B5EF4-FFF2-40B4-BE49-F238E27FC236}">
                <a16:creationId xmlns:a16="http://schemas.microsoft.com/office/drawing/2014/main" id="{4FE45EB7-F910-B850-FB6F-6F040168DD48}"/>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88" name="Content Placeholder 87">
            <a:extLst>
              <a:ext uri="{FF2B5EF4-FFF2-40B4-BE49-F238E27FC236}">
                <a16:creationId xmlns:a16="http://schemas.microsoft.com/office/drawing/2014/main" id="{8C1EADA9-B7DC-BF65-114C-544D0E4E8DA4}"/>
              </a:ext>
            </a:extLst>
          </p:cNvPr>
          <p:cNvSpPr>
            <a:spLocks noGrp="1"/>
          </p:cNvSpPr>
          <p:nvPr>
            <p:ph idx="1"/>
          </p:nvPr>
        </p:nvSpPr>
        <p:spPr>
          <a:xfrm>
            <a:off x="2777882" y="2360365"/>
            <a:ext cx="1401202" cy="564029"/>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Class A</a:t>
            </a:r>
            <a:endParaRPr lang="en-IN" b="1" dirty="0">
              <a:solidFill>
                <a:schemeClr val="tx1"/>
              </a:solidFill>
            </a:endParaRPr>
          </a:p>
        </p:txBody>
      </p:sp>
      <p:sp>
        <p:nvSpPr>
          <p:cNvPr id="96" name="Rectangle 95">
            <a:extLst>
              <a:ext uri="{FF2B5EF4-FFF2-40B4-BE49-F238E27FC236}">
                <a16:creationId xmlns:a16="http://schemas.microsoft.com/office/drawing/2014/main" id="{7E864095-0C94-2AFC-78C9-8E129BB66720}"/>
              </a:ext>
            </a:extLst>
          </p:cNvPr>
          <p:cNvSpPr/>
          <p:nvPr/>
        </p:nvSpPr>
        <p:spPr>
          <a:xfrm>
            <a:off x="6789866" y="2375236"/>
            <a:ext cx="1357296" cy="565187"/>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Class B</a:t>
            </a:r>
            <a:endParaRPr lang="en-IN" b="1" dirty="0">
              <a:solidFill>
                <a:schemeClr val="tx1"/>
              </a:solidFill>
            </a:endParaRPr>
          </a:p>
        </p:txBody>
      </p:sp>
      <p:sp>
        <p:nvSpPr>
          <p:cNvPr id="95" name="Arrow: Right 94">
            <a:extLst>
              <a:ext uri="{FF2B5EF4-FFF2-40B4-BE49-F238E27FC236}">
                <a16:creationId xmlns:a16="http://schemas.microsoft.com/office/drawing/2014/main" id="{3DBC4FFA-1CF4-25BC-869E-9D31B695C766}"/>
              </a:ext>
            </a:extLst>
          </p:cNvPr>
          <p:cNvSpPr/>
          <p:nvPr/>
        </p:nvSpPr>
        <p:spPr>
          <a:xfrm>
            <a:off x="4783874" y="2492188"/>
            <a:ext cx="1401202" cy="300385"/>
          </a:xfrm>
          <a:prstGeom prst="rightArrow">
            <a:avLst/>
          </a:prstGeom>
          <a:solidFill>
            <a:schemeClr val="accent1">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TextBox 15">
            <a:extLst>
              <a:ext uri="{FF2B5EF4-FFF2-40B4-BE49-F238E27FC236}">
                <a16:creationId xmlns:a16="http://schemas.microsoft.com/office/drawing/2014/main" id="{0E7AEB05-559F-27AD-E62A-FBD2F8A5704A}"/>
              </a:ext>
            </a:extLst>
          </p:cNvPr>
          <p:cNvSpPr txBox="1"/>
          <p:nvPr/>
        </p:nvSpPr>
        <p:spPr>
          <a:xfrm>
            <a:off x="2631503" y="2005904"/>
            <a:ext cx="1729826" cy="369332"/>
          </a:xfrm>
          <a:prstGeom prst="rect">
            <a:avLst/>
          </a:prstGeom>
          <a:noFill/>
        </p:spPr>
        <p:txBody>
          <a:bodyPr wrap="square">
            <a:spAutoFit/>
          </a:bodyPr>
          <a:lstStyle/>
          <a:p>
            <a:r>
              <a:rPr lang="en-IN" b="1" dirty="0"/>
              <a:t>dependent class</a:t>
            </a:r>
          </a:p>
        </p:txBody>
      </p:sp>
      <p:sp>
        <p:nvSpPr>
          <p:cNvPr id="18" name="TextBox 17">
            <a:extLst>
              <a:ext uri="{FF2B5EF4-FFF2-40B4-BE49-F238E27FC236}">
                <a16:creationId xmlns:a16="http://schemas.microsoft.com/office/drawing/2014/main" id="{23374D03-7A32-F3F5-33F6-7FFB70A6690A}"/>
              </a:ext>
            </a:extLst>
          </p:cNvPr>
          <p:cNvSpPr txBox="1"/>
          <p:nvPr/>
        </p:nvSpPr>
        <p:spPr>
          <a:xfrm>
            <a:off x="6662075" y="2005904"/>
            <a:ext cx="1808273" cy="369332"/>
          </a:xfrm>
          <a:prstGeom prst="rect">
            <a:avLst/>
          </a:prstGeom>
          <a:noFill/>
        </p:spPr>
        <p:txBody>
          <a:bodyPr wrap="square">
            <a:spAutoFit/>
          </a:bodyPr>
          <a:lstStyle/>
          <a:p>
            <a:r>
              <a:rPr lang="en-IN" b="1" dirty="0"/>
              <a:t>dependency class</a:t>
            </a:r>
          </a:p>
        </p:txBody>
      </p:sp>
      <p:sp>
        <p:nvSpPr>
          <p:cNvPr id="10" name="TextBox 9">
            <a:extLst>
              <a:ext uri="{FF2B5EF4-FFF2-40B4-BE49-F238E27FC236}">
                <a16:creationId xmlns:a16="http://schemas.microsoft.com/office/drawing/2014/main" id="{9F06AEF3-765F-3B38-5C22-7D8A0592ED04}"/>
              </a:ext>
            </a:extLst>
          </p:cNvPr>
          <p:cNvSpPr txBox="1"/>
          <p:nvPr/>
        </p:nvSpPr>
        <p:spPr>
          <a:xfrm>
            <a:off x="1311088" y="3594484"/>
            <a:ext cx="6100482" cy="1754326"/>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Dependent classes are classes that rely on (or depend on) other classes to perform their functions.</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Dependency classes are classes on which other classes are depended.</a:t>
            </a:r>
            <a:endParaRPr lang="en-IN" b="1" dirty="0">
              <a:solidFill>
                <a:schemeClr val="bg1"/>
              </a:solidFill>
            </a:endParaRPr>
          </a:p>
        </p:txBody>
      </p:sp>
    </p:spTree>
    <p:extLst>
      <p:ext uri="{BB962C8B-B14F-4D97-AF65-F5344CB8AC3E}">
        <p14:creationId xmlns:p14="http://schemas.microsoft.com/office/powerpoint/2010/main" val="195480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799" y="161613"/>
            <a:ext cx="3932237" cy="675720"/>
          </a:xfrm>
        </p:spPr>
        <p:txBody>
          <a:bodyPr/>
          <a:lstStyle/>
          <a:p>
            <a:r>
              <a:rPr lang="en-US" sz="4000" dirty="0"/>
              <a:t>Tight Coupling</a:t>
            </a:r>
            <a:endParaRPr lang="en-US" dirty="0"/>
          </a:p>
        </p:txBody>
      </p:sp>
      <p:pic>
        <p:nvPicPr>
          <p:cNvPr id="13" name="Picture Placeholder 12">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3"/>
          <a:srcRect/>
          <a:stretch/>
        </p:blipFill>
        <p:spPr>
          <a:xfrm>
            <a:off x="6714565" y="0"/>
            <a:ext cx="4659274" cy="6858000"/>
          </a:xfrm>
        </p:spPr>
      </p:pic>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a:xfrm>
            <a:off x="1012414" y="3533253"/>
            <a:ext cx="5167200" cy="2802134"/>
          </a:xfrm>
        </p:spPr>
        <p:txBody>
          <a:bodyPr>
            <a:normAutofit/>
          </a:bodyPr>
          <a:lstStyle/>
          <a:p>
            <a:pPr marL="342900" indent="-342900">
              <a:buFont typeface="Arial" panose="020B0604020202020204" pitchFamily="34" charset="0"/>
              <a:buChar char="•"/>
            </a:pPr>
            <a:r>
              <a:rPr lang="en-US" sz="1800" dirty="0"/>
              <a:t>The Car class creates an instance of the Engine class establishing a direct dependency between them.</a:t>
            </a:r>
          </a:p>
          <a:p>
            <a:endParaRPr lang="en-US" sz="1800" dirty="0"/>
          </a:p>
          <a:p>
            <a:pPr marL="342900" indent="-342900">
              <a:buFont typeface="Arial" panose="020B0604020202020204" pitchFamily="34" charset="0"/>
              <a:buChar char="•"/>
            </a:pPr>
            <a:r>
              <a:rPr lang="en-US" sz="1800" dirty="0"/>
              <a:t>If we wanted to change the type of engine used by the car (e.g., switch from gasoline engine to electric engine),we need to modify the Car class, making the code harder to maintain.</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Dependency Injection</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88" name="Rectangle 87">
            <a:extLst>
              <a:ext uri="{FF2B5EF4-FFF2-40B4-BE49-F238E27FC236}">
                <a16:creationId xmlns:a16="http://schemas.microsoft.com/office/drawing/2014/main" id="{8C1EADA9-B7DC-BF65-114C-544D0E4E8DA4}"/>
              </a:ext>
            </a:extLst>
          </p:cNvPr>
          <p:cNvSpPr/>
          <p:nvPr/>
        </p:nvSpPr>
        <p:spPr>
          <a:xfrm>
            <a:off x="1004426" y="2201007"/>
            <a:ext cx="1357296" cy="565187"/>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CAR</a:t>
            </a:r>
            <a:endParaRPr lang="en-IN" b="1" dirty="0">
              <a:solidFill>
                <a:schemeClr val="tx1"/>
              </a:solidFill>
            </a:endParaRPr>
          </a:p>
        </p:txBody>
      </p:sp>
      <p:sp>
        <p:nvSpPr>
          <p:cNvPr id="95" name="Arrow: Right 94">
            <a:extLst>
              <a:ext uri="{FF2B5EF4-FFF2-40B4-BE49-F238E27FC236}">
                <a16:creationId xmlns:a16="http://schemas.microsoft.com/office/drawing/2014/main" id="{3DBC4FFA-1CF4-25BC-869E-9D31B695C766}"/>
              </a:ext>
            </a:extLst>
          </p:cNvPr>
          <p:cNvSpPr/>
          <p:nvPr/>
        </p:nvSpPr>
        <p:spPr>
          <a:xfrm>
            <a:off x="2648967" y="2348855"/>
            <a:ext cx="1005840" cy="26949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6" name="Rectangle 95">
            <a:extLst>
              <a:ext uri="{FF2B5EF4-FFF2-40B4-BE49-F238E27FC236}">
                <a16:creationId xmlns:a16="http://schemas.microsoft.com/office/drawing/2014/main" id="{7E864095-0C94-2AFC-78C9-8E129BB66720}"/>
              </a:ext>
            </a:extLst>
          </p:cNvPr>
          <p:cNvSpPr/>
          <p:nvPr/>
        </p:nvSpPr>
        <p:spPr>
          <a:xfrm>
            <a:off x="3956589" y="2201007"/>
            <a:ext cx="1357296" cy="565187"/>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ENGINE</a:t>
            </a:r>
            <a:endParaRPr lang="en-IN" b="1" dirty="0">
              <a:solidFill>
                <a:schemeClr val="tx1"/>
              </a:solidFill>
            </a:endParaRPr>
          </a:p>
        </p:txBody>
      </p:sp>
      <p:sp>
        <p:nvSpPr>
          <p:cNvPr id="16" name="TextBox 15">
            <a:extLst>
              <a:ext uri="{FF2B5EF4-FFF2-40B4-BE49-F238E27FC236}">
                <a16:creationId xmlns:a16="http://schemas.microsoft.com/office/drawing/2014/main" id="{0E7AEB05-559F-27AD-E62A-FBD2F8A5704A}"/>
              </a:ext>
            </a:extLst>
          </p:cNvPr>
          <p:cNvSpPr txBox="1"/>
          <p:nvPr/>
        </p:nvSpPr>
        <p:spPr>
          <a:xfrm>
            <a:off x="818161" y="1778918"/>
            <a:ext cx="1729826" cy="369332"/>
          </a:xfrm>
          <a:prstGeom prst="rect">
            <a:avLst/>
          </a:prstGeom>
          <a:noFill/>
        </p:spPr>
        <p:txBody>
          <a:bodyPr wrap="square">
            <a:spAutoFit/>
          </a:bodyPr>
          <a:lstStyle/>
          <a:p>
            <a:r>
              <a:rPr lang="en-IN" b="1" dirty="0"/>
              <a:t>dependent class</a:t>
            </a:r>
          </a:p>
        </p:txBody>
      </p:sp>
      <p:sp>
        <p:nvSpPr>
          <p:cNvPr id="18" name="TextBox 17">
            <a:extLst>
              <a:ext uri="{FF2B5EF4-FFF2-40B4-BE49-F238E27FC236}">
                <a16:creationId xmlns:a16="http://schemas.microsoft.com/office/drawing/2014/main" id="{23374D03-7A32-F3F5-33F6-7FFB70A6690A}"/>
              </a:ext>
            </a:extLst>
          </p:cNvPr>
          <p:cNvSpPr txBox="1"/>
          <p:nvPr/>
        </p:nvSpPr>
        <p:spPr>
          <a:xfrm>
            <a:off x="3864403" y="1778918"/>
            <a:ext cx="1808273" cy="369332"/>
          </a:xfrm>
          <a:prstGeom prst="rect">
            <a:avLst/>
          </a:prstGeom>
          <a:noFill/>
        </p:spPr>
        <p:txBody>
          <a:bodyPr wrap="square">
            <a:spAutoFit/>
          </a:bodyPr>
          <a:lstStyle/>
          <a:p>
            <a:r>
              <a:rPr lang="en-IN" b="1" dirty="0"/>
              <a:t>dependency class</a:t>
            </a:r>
          </a:p>
        </p:txBody>
      </p:sp>
      <p:sp>
        <p:nvSpPr>
          <p:cNvPr id="23" name="TextBox 22">
            <a:extLst>
              <a:ext uri="{FF2B5EF4-FFF2-40B4-BE49-F238E27FC236}">
                <a16:creationId xmlns:a16="http://schemas.microsoft.com/office/drawing/2014/main" id="{20E52E03-B7D8-4165-13AC-62CD73BBC15D}"/>
              </a:ext>
            </a:extLst>
          </p:cNvPr>
          <p:cNvSpPr txBox="1"/>
          <p:nvPr/>
        </p:nvSpPr>
        <p:spPr>
          <a:xfrm>
            <a:off x="918796" y="854614"/>
            <a:ext cx="5874910" cy="584775"/>
          </a:xfrm>
          <a:prstGeom prst="rect">
            <a:avLst/>
          </a:prstGeom>
          <a:noFill/>
        </p:spPr>
        <p:txBody>
          <a:bodyPr wrap="square">
            <a:spAutoFit/>
          </a:bodyPr>
          <a:lstStyle/>
          <a:p>
            <a:r>
              <a:rPr lang="en-IN" sz="1600" b="1" dirty="0">
                <a:solidFill>
                  <a:schemeClr val="bg1"/>
                </a:solidFill>
              </a:rPr>
              <a:t>Classes in the application closely interdependent, making it difficult to modify or replace one component without affecting others.</a:t>
            </a:r>
          </a:p>
        </p:txBody>
      </p:sp>
    </p:spTree>
    <p:extLst>
      <p:ext uri="{BB962C8B-B14F-4D97-AF65-F5344CB8AC3E}">
        <p14:creationId xmlns:p14="http://schemas.microsoft.com/office/powerpoint/2010/main" val="1550926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799" y="161613"/>
            <a:ext cx="5167201" cy="675720"/>
          </a:xfrm>
        </p:spPr>
        <p:txBody>
          <a:bodyPr/>
          <a:lstStyle/>
          <a:p>
            <a:r>
              <a:rPr lang="en-US" sz="4000" dirty="0"/>
              <a:t>Inversion of Control </a:t>
            </a:r>
            <a:endParaRPr lang="en-US" dirty="0"/>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a:xfrm>
            <a:off x="1004426" y="3385404"/>
            <a:ext cx="5167200" cy="2802134"/>
          </a:xfrm>
        </p:spPr>
        <p:txBody>
          <a:bodyPr>
            <a:normAutofit/>
          </a:bodyPr>
          <a:lstStyle/>
          <a:p>
            <a:pPr marL="342900" indent="-342900" algn="just">
              <a:buFont typeface="Arial" panose="020B0604020202020204" pitchFamily="34" charset="0"/>
              <a:buChar char="•"/>
            </a:pPr>
            <a:r>
              <a:rPr lang="en-US" sz="2000" dirty="0"/>
              <a:t>In the above diagram, class Engine implements interface I, and class Car uses an instance of I instead of class Engine.</a:t>
            </a:r>
          </a:p>
          <a:p>
            <a:pPr marL="342900" indent="-342900" algn="just">
              <a:buFont typeface="Arial" panose="020B0604020202020204" pitchFamily="34" charset="0"/>
              <a:buChar char="•"/>
            </a:pPr>
            <a:r>
              <a:rPr lang="en-US" sz="2000" dirty="0"/>
              <a:t>In the above implementation class Car uses class Engine but the interesting fact is that class Car doesn’t know that. It just knows that it uses something that implements interface I.</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Dependency Injection</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88" name="Rectangle 87">
            <a:extLst>
              <a:ext uri="{FF2B5EF4-FFF2-40B4-BE49-F238E27FC236}">
                <a16:creationId xmlns:a16="http://schemas.microsoft.com/office/drawing/2014/main" id="{8C1EADA9-B7DC-BF65-114C-544D0E4E8DA4}"/>
              </a:ext>
            </a:extLst>
          </p:cNvPr>
          <p:cNvSpPr/>
          <p:nvPr/>
        </p:nvSpPr>
        <p:spPr>
          <a:xfrm>
            <a:off x="6171626" y="2215529"/>
            <a:ext cx="1595841" cy="584775"/>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CAR</a:t>
            </a:r>
            <a:endParaRPr lang="en-IN" b="1" dirty="0">
              <a:solidFill>
                <a:schemeClr val="tx1"/>
              </a:solidFill>
            </a:endParaRPr>
          </a:p>
        </p:txBody>
      </p:sp>
      <p:sp>
        <p:nvSpPr>
          <p:cNvPr id="95" name="Arrow: Right 94">
            <a:extLst>
              <a:ext uri="{FF2B5EF4-FFF2-40B4-BE49-F238E27FC236}">
                <a16:creationId xmlns:a16="http://schemas.microsoft.com/office/drawing/2014/main" id="{3DBC4FFA-1CF4-25BC-869E-9D31B695C766}"/>
              </a:ext>
            </a:extLst>
          </p:cNvPr>
          <p:cNvSpPr/>
          <p:nvPr/>
        </p:nvSpPr>
        <p:spPr>
          <a:xfrm>
            <a:off x="8167816" y="2389901"/>
            <a:ext cx="1033389" cy="23603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6" name="Rectangle 95">
            <a:extLst>
              <a:ext uri="{FF2B5EF4-FFF2-40B4-BE49-F238E27FC236}">
                <a16:creationId xmlns:a16="http://schemas.microsoft.com/office/drawing/2014/main" id="{7E864095-0C94-2AFC-78C9-8E129BB66720}"/>
              </a:ext>
            </a:extLst>
          </p:cNvPr>
          <p:cNvSpPr/>
          <p:nvPr/>
        </p:nvSpPr>
        <p:spPr>
          <a:xfrm>
            <a:off x="9629200" y="4350083"/>
            <a:ext cx="1595840" cy="565187"/>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ENGINE</a:t>
            </a:r>
            <a:endParaRPr lang="en-IN" b="1" dirty="0">
              <a:solidFill>
                <a:schemeClr val="tx1"/>
              </a:solidFill>
            </a:endParaRPr>
          </a:p>
        </p:txBody>
      </p:sp>
      <p:sp>
        <p:nvSpPr>
          <p:cNvPr id="23" name="TextBox 22">
            <a:extLst>
              <a:ext uri="{FF2B5EF4-FFF2-40B4-BE49-F238E27FC236}">
                <a16:creationId xmlns:a16="http://schemas.microsoft.com/office/drawing/2014/main" id="{20E52E03-B7D8-4165-13AC-62CD73BBC15D}"/>
              </a:ext>
            </a:extLst>
          </p:cNvPr>
          <p:cNvSpPr txBox="1"/>
          <p:nvPr/>
        </p:nvSpPr>
        <p:spPr>
          <a:xfrm>
            <a:off x="1004426" y="854550"/>
            <a:ext cx="9874710" cy="646331"/>
          </a:xfrm>
          <a:prstGeom prst="rect">
            <a:avLst/>
          </a:prstGeom>
          <a:noFill/>
        </p:spPr>
        <p:txBody>
          <a:bodyPr wrap="square">
            <a:spAutoFit/>
          </a:bodyPr>
          <a:lstStyle/>
          <a:p>
            <a:r>
              <a:rPr lang="en-US" b="1" dirty="0">
                <a:solidFill>
                  <a:schemeClr val="bg1"/>
                </a:solidFill>
              </a:rPr>
              <a:t>Inversion of Control (IoC) is a design principle which shifts control over object creation and dependencies from classes to an external classes, promoting loose coupling and code maintainable.</a:t>
            </a:r>
            <a:endParaRPr lang="en-IN" b="1" dirty="0">
              <a:solidFill>
                <a:schemeClr val="bg1"/>
              </a:solidFill>
            </a:endParaRPr>
          </a:p>
        </p:txBody>
      </p:sp>
      <p:sp>
        <p:nvSpPr>
          <p:cNvPr id="3" name="Rectangle 2">
            <a:extLst>
              <a:ext uri="{FF2B5EF4-FFF2-40B4-BE49-F238E27FC236}">
                <a16:creationId xmlns:a16="http://schemas.microsoft.com/office/drawing/2014/main" id="{2F07A721-B05D-518D-76B8-0DCCB8369036}"/>
              </a:ext>
            </a:extLst>
          </p:cNvPr>
          <p:cNvSpPr/>
          <p:nvPr/>
        </p:nvSpPr>
        <p:spPr>
          <a:xfrm>
            <a:off x="9629200" y="2215529"/>
            <a:ext cx="1595840" cy="584775"/>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IENGINE</a:t>
            </a:r>
            <a:endParaRPr lang="en-IN" b="1" dirty="0">
              <a:solidFill>
                <a:schemeClr val="tx1"/>
              </a:solidFill>
            </a:endParaRPr>
          </a:p>
        </p:txBody>
      </p:sp>
      <p:sp>
        <p:nvSpPr>
          <p:cNvPr id="7" name="Arrow: Right 6">
            <a:extLst>
              <a:ext uri="{FF2B5EF4-FFF2-40B4-BE49-F238E27FC236}">
                <a16:creationId xmlns:a16="http://schemas.microsoft.com/office/drawing/2014/main" id="{C0E43968-3993-CDBC-7EC2-47E5E397542B}"/>
              </a:ext>
            </a:extLst>
          </p:cNvPr>
          <p:cNvSpPr/>
          <p:nvPr/>
        </p:nvSpPr>
        <p:spPr>
          <a:xfrm rot="16200000">
            <a:off x="9961758" y="3422377"/>
            <a:ext cx="930724" cy="2415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TextBox 8">
            <a:extLst>
              <a:ext uri="{FF2B5EF4-FFF2-40B4-BE49-F238E27FC236}">
                <a16:creationId xmlns:a16="http://schemas.microsoft.com/office/drawing/2014/main" id="{2FC6D1CC-ACC4-AFD1-7523-BA027BCACD1C}"/>
              </a:ext>
            </a:extLst>
          </p:cNvPr>
          <p:cNvSpPr txBox="1"/>
          <p:nvPr/>
        </p:nvSpPr>
        <p:spPr>
          <a:xfrm>
            <a:off x="9901050" y="1805546"/>
            <a:ext cx="1584440" cy="369332"/>
          </a:xfrm>
          <a:prstGeom prst="rect">
            <a:avLst/>
          </a:prstGeom>
          <a:noFill/>
        </p:spPr>
        <p:txBody>
          <a:bodyPr wrap="square">
            <a:spAutoFit/>
          </a:bodyPr>
          <a:lstStyle/>
          <a:p>
            <a:r>
              <a:rPr lang="en-US" dirty="0">
                <a:latin typeface="Aptos Display" panose="020B0004020202020204" pitchFamily="34" charset="0"/>
              </a:rPr>
              <a:t>Interface I</a:t>
            </a:r>
            <a:endParaRPr lang="en-IN" dirty="0">
              <a:latin typeface="Aptos Display" panose="020B0004020202020204" pitchFamily="34" charset="0"/>
            </a:endParaRPr>
          </a:p>
        </p:txBody>
      </p:sp>
    </p:spTree>
    <p:extLst>
      <p:ext uri="{BB962C8B-B14F-4D97-AF65-F5344CB8AC3E}">
        <p14:creationId xmlns:p14="http://schemas.microsoft.com/office/powerpoint/2010/main" val="3065466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C1C9EC-975E-6B17-CBC6-60CC336C24E7}"/>
              </a:ext>
            </a:extLst>
          </p:cNvPr>
          <p:cNvSpPr>
            <a:spLocks noGrp="1"/>
          </p:cNvSpPr>
          <p:nvPr>
            <p:ph type="title"/>
          </p:nvPr>
        </p:nvSpPr>
        <p:spPr>
          <a:xfrm>
            <a:off x="748689" y="257335"/>
            <a:ext cx="5337898" cy="744444"/>
          </a:xfrm>
        </p:spPr>
        <p:txBody>
          <a:bodyPr/>
          <a:lstStyle/>
          <a:p>
            <a:r>
              <a:rPr lang="en-US" sz="4000" dirty="0"/>
              <a:t>Inversion of Control </a:t>
            </a:r>
            <a:endParaRPr lang="en-IN" dirty="0"/>
          </a:p>
        </p:txBody>
      </p:sp>
      <p:sp>
        <p:nvSpPr>
          <p:cNvPr id="4" name="Footer Placeholder 3">
            <a:extLst>
              <a:ext uri="{FF2B5EF4-FFF2-40B4-BE49-F238E27FC236}">
                <a16:creationId xmlns:a16="http://schemas.microsoft.com/office/drawing/2014/main" id="{4F363281-A7D0-DA20-1AA4-CAD250DA078D}"/>
              </a:ext>
            </a:extLst>
          </p:cNvPr>
          <p:cNvSpPr>
            <a:spLocks noGrp="1"/>
          </p:cNvSpPr>
          <p:nvPr>
            <p:ph type="ftr" sz="quarter" idx="11"/>
          </p:nvPr>
        </p:nvSpPr>
        <p:spPr/>
        <p:txBody>
          <a:bodyPr/>
          <a:lstStyle/>
          <a:p>
            <a:r>
              <a:rPr lang="en-US" dirty="0"/>
              <a:t>Dependency Injection</a:t>
            </a:r>
          </a:p>
        </p:txBody>
      </p:sp>
      <p:sp>
        <p:nvSpPr>
          <p:cNvPr id="5" name="Slide Number Placeholder 4">
            <a:extLst>
              <a:ext uri="{FF2B5EF4-FFF2-40B4-BE49-F238E27FC236}">
                <a16:creationId xmlns:a16="http://schemas.microsoft.com/office/drawing/2014/main" id="{DE52F57B-21DD-8A6A-F477-EBAC4A26FE5A}"/>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6" name="Text Placeholder 5">
            <a:extLst>
              <a:ext uri="{FF2B5EF4-FFF2-40B4-BE49-F238E27FC236}">
                <a16:creationId xmlns:a16="http://schemas.microsoft.com/office/drawing/2014/main" id="{1D2AC9AE-2CE1-8C5D-54EF-5C7663BFA744}"/>
              </a:ext>
            </a:extLst>
          </p:cNvPr>
          <p:cNvSpPr>
            <a:spLocks noGrp="1"/>
          </p:cNvSpPr>
          <p:nvPr>
            <p:ph type="body" idx="1"/>
          </p:nvPr>
        </p:nvSpPr>
        <p:spPr>
          <a:xfrm>
            <a:off x="784028" y="1084889"/>
            <a:ext cx="5157787" cy="2326287"/>
          </a:xfrm>
        </p:spPr>
        <p:txBody>
          <a:bodyPr>
            <a:normAutofit/>
          </a:bodyPr>
          <a:lstStyle/>
          <a:p>
            <a:pPr marL="342900" indent="-342900">
              <a:buFont typeface="Arial" panose="020B0604020202020204" pitchFamily="34" charset="0"/>
              <a:buChar char="•"/>
            </a:pPr>
            <a:r>
              <a:rPr lang="en-US" sz="2000" dirty="0"/>
              <a:t>The Engine class implements an </a:t>
            </a:r>
            <a:r>
              <a:rPr lang="en-US" sz="2000" dirty="0" err="1"/>
              <a:t>IEngine</a:t>
            </a:r>
            <a:r>
              <a:rPr lang="en-US" sz="2000" dirty="0"/>
              <a:t> interface, providing a contract for engine functionality.</a:t>
            </a:r>
          </a:p>
          <a:p>
            <a:pPr marL="342900" indent="-342900">
              <a:buFont typeface="Arial" panose="020B0604020202020204" pitchFamily="34" charset="0"/>
              <a:buChar char="•"/>
            </a:pPr>
            <a:r>
              <a:rPr lang="en-US" sz="2000" dirty="0"/>
              <a:t>The Car class now accepts an I Engine object via its constructor, allowing different engine implementations to be injected.</a:t>
            </a:r>
          </a:p>
          <a:p>
            <a:pPr marL="342900" indent="-342900">
              <a:buFont typeface="Arial" panose="020B0604020202020204" pitchFamily="34" charset="0"/>
              <a:buChar char="•"/>
            </a:pPr>
            <a:endParaRPr lang="en-US" dirty="0"/>
          </a:p>
        </p:txBody>
      </p:sp>
      <p:pic>
        <p:nvPicPr>
          <p:cNvPr id="11" name="Content Placeholder 10">
            <a:extLst>
              <a:ext uri="{FF2B5EF4-FFF2-40B4-BE49-F238E27FC236}">
                <a16:creationId xmlns:a16="http://schemas.microsoft.com/office/drawing/2014/main" id="{FE037359-CB77-8BD5-A752-ED3450659A49}"/>
              </a:ext>
            </a:extLst>
          </p:cNvPr>
          <p:cNvPicPr>
            <a:picLocks noGrp="1" noChangeAspect="1"/>
          </p:cNvPicPr>
          <p:nvPr>
            <p:ph sz="half" idx="2"/>
          </p:nvPr>
        </p:nvPicPr>
        <p:blipFill>
          <a:blip r:embed="rId3"/>
          <a:srcRect/>
          <a:stretch/>
        </p:blipFill>
        <p:spPr>
          <a:xfrm>
            <a:off x="599049" y="3056965"/>
            <a:ext cx="5651138" cy="3047463"/>
          </a:xfrm>
        </p:spPr>
      </p:pic>
      <p:pic>
        <p:nvPicPr>
          <p:cNvPr id="13" name="Content Placeholder 12">
            <a:extLst>
              <a:ext uri="{FF2B5EF4-FFF2-40B4-BE49-F238E27FC236}">
                <a16:creationId xmlns:a16="http://schemas.microsoft.com/office/drawing/2014/main" id="{9086AB1B-E2A3-8E10-6AAB-BA7901633FE9}"/>
              </a:ext>
            </a:extLst>
          </p:cNvPr>
          <p:cNvPicPr>
            <a:picLocks noGrp="1" noChangeAspect="1"/>
          </p:cNvPicPr>
          <p:nvPr>
            <p:ph sz="quarter" idx="4"/>
          </p:nvPr>
        </p:nvPicPr>
        <p:blipFill>
          <a:blip r:embed="rId4"/>
          <a:srcRect/>
          <a:stretch/>
        </p:blipFill>
        <p:spPr>
          <a:xfrm>
            <a:off x="6750138" y="257335"/>
            <a:ext cx="4478254" cy="6343330"/>
          </a:xfrm>
        </p:spPr>
      </p:pic>
    </p:spTree>
    <p:extLst>
      <p:ext uri="{BB962C8B-B14F-4D97-AF65-F5344CB8AC3E}">
        <p14:creationId xmlns:p14="http://schemas.microsoft.com/office/powerpoint/2010/main" val="2272039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0" t="10000" r="10000" b="10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996AC-F0F6-BEF5-B296-C0B1C1B7E4DF}"/>
              </a:ext>
            </a:extLst>
          </p:cNvPr>
          <p:cNvSpPr>
            <a:spLocks noGrp="1"/>
          </p:cNvSpPr>
          <p:nvPr>
            <p:ph type="title"/>
          </p:nvPr>
        </p:nvSpPr>
        <p:spPr>
          <a:xfrm>
            <a:off x="1617164" y="12580"/>
            <a:ext cx="5931117" cy="1149680"/>
          </a:xfrm>
        </p:spPr>
        <p:txBody>
          <a:bodyPr/>
          <a:lstStyle/>
          <a:p>
            <a:r>
              <a:rPr lang="en-US" dirty="0"/>
              <a:t>TYPES OF DI</a:t>
            </a:r>
            <a:endParaRPr lang="en-IN" dirty="0"/>
          </a:p>
        </p:txBody>
      </p:sp>
      <p:sp>
        <p:nvSpPr>
          <p:cNvPr id="8" name="Content Placeholder 7">
            <a:extLst>
              <a:ext uri="{FF2B5EF4-FFF2-40B4-BE49-F238E27FC236}">
                <a16:creationId xmlns:a16="http://schemas.microsoft.com/office/drawing/2014/main" id="{25DDF325-8712-1A4E-3EED-9F96C6A2D3D8}"/>
              </a:ext>
            </a:extLst>
          </p:cNvPr>
          <p:cNvSpPr>
            <a:spLocks noGrp="1"/>
          </p:cNvSpPr>
          <p:nvPr>
            <p:ph idx="1"/>
          </p:nvPr>
        </p:nvSpPr>
        <p:spPr>
          <a:xfrm>
            <a:off x="5768494" y="821226"/>
            <a:ext cx="5228216" cy="4963304"/>
          </a:xfrm>
        </p:spPr>
        <p:txBody>
          <a:bodyPr>
            <a:normAutofit/>
          </a:bodyPr>
          <a:lstStyle/>
          <a:p>
            <a:pPr marL="285750" indent="-285750" algn="just">
              <a:buFont typeface="Arial" panose="020B0604020202020204" pitchFamily="34" charset="0"/>
              <a:buChar char="•"/>
            </a:pPr>
            <a:r>
              <a:rPr lang="en-US" sz="1800" b="1" dirty="0"/>
              <a:t>When the Injector Injects the Dependency Object (i.e. Engine Object) into the Dependent Class through the Dependent Class Constructor, then it is called Constructor Dependency Injection.</a:t>
            </a:r>
          </a:p>
          <a:p>
            <a:pPr marL="285750" indent="-285750" algn="just">
              <a:buFont typeface="Arial" panose="020B0604020202020204" pitchFamily="34" charset="0"/>
              <a:buChar char="•"/>
            </a:pPr>
            <a:endParaRPr lang="en-US" sz="1800" b="1" dirty="0"/>
          </a:p>
          <a:p>
            <a:pPr marL="285750" indent="-285750" algn="just">
              <a:buFont typeface="Arial" panose="020B0604020202020204" pitchFamily="34" charset="0"/>
              <a:buChar char="•"/>
            </a:pPr>
            <a:r>
              <a:rPr lang="en-US" sz="1800" b="1" dirty="0"/>
              <a:t>Best for mandatory dependencies that must be provided at the time of object creation.</a:t>
            </a:r>
          </a:p>
          <a:p>
            <a:pPr algn="just"/>
            <a:endParaRPr lang="en-US" sz="1800" b="1" dirty="0"/>
          </a:p>
          <a:p>
            <a:pPr marL="285750" indent="-285750" algn="just">
              <a:buFont typeface="Arial" panose="020B0604020202020204" pitchFamily="34" charset="0"/>
              <a:buChar char="•"/>
            </a:pPr>
            <a:r>
              <a:rPr lang="en-US" sz="1800" b="1" dirty="0"/>
              <a:t>Suitable for classes with a small number of dependencies that are unlikely to change frequently.</a:t>
            </a:r>
            <a:endParaRPr lang="en-IN" sz="1800" b="1" dirty="0"/>
          </a:p>
        </p:txBody>
      </p:sp>
      <p:sp>
        <p:nvSpPr>
          <p:cNvPr id="3" name="Footer Placeholder 2">
            <a:extLst>
              <a:ext uri="{FF2B5EF4-FFF2-40B4-BE49-F238E27FC236}">
                <a16:creationId xmlns:a16="http://schemas.microsoft.com/office/drawing/2014/main" id="{AA77355C-CCAB-1774-E46C-22FC978A5610}"/>
              </a:ext>
            </a:extLst>
          </p:cNvPr>
          <p:cNvSpPr>
            <a:spLocks noGrp="1"/>
          </p:cNvSpPr>
          <p:nvPr>
            <p:ph type="ftr" sz="quarter" idx="11"/>
          </p:nvPr>
        </p:nvSpPr>
        <p:spPr/>
        <p:txBody>
          <a:bodyPr/>
          <a:lstStyle/>
          <a:p>
            <a:r>
              <a:rPr lang="en-US" dirty="0"/>
              <a:t>Dependency Injection</a:t>
            </a:r>
          </a:p>
        </p:txBody>
      </p:sp>
      <p:sp>
        <p:nvSpPr>
          <p:cNvPr id="4" name="Slide Number Placeholder 3">
            <a:extLst>
              <a:ext uri="{FF2B5EF4-FFF2-40B4-BE49-F238E27FC236}">
                <a16:creationId xmlns:a16="http://schemas.microsoft.com/office/drawing/2014/main" id="{38E146A3-9DC3-46C1-13D9-4119DA2D7539}"/>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9" name="Subtitle 8">
            <a:extLst>
              <a:ext uri="{FF2B5EF4-FFF2-40B4-BE49-F238E27FC236}">
                <a16:creationId xmlns:a16="http://schemas.microsoft.com/office/drawing/2014/main" id="{CA28C1F2-BC7A-BFFE-2A00-1EB45E7DC138}"/>
              </a:ext>
            </a:extLst>
          </p:cNvPr>
          <p:cNvSpPr>
            <a:spLocks noGrp="1"/>
          </p:cNvSpPr>
          <p:nvPr>
            <p:ph type="subTitle" idx="13"/>
          </p:nvPr>
        </p:nvSpPr>
        <p:spPr>
          <a:xfrm>
            <a:off x="1495244" y="1956419"/>
            <a:ext cx="4143555" cy="692595"/>
          </a:xfrm>
        </p:spPr>
        <p:txBody>
          <a:bodyPr/>
          <a:lstStyle/>
          <a:p>
            <a:r>
              <a:rPr lang="en-US" dirty="0"/>
              <a:t>CONSTRUCTOR INJECTION</a:t>
            </a:r>
            <a:endParaRPr lang="en-IN" dirty="0"/>
          </a:p>
        </p:txBody>
      </p:sp>
    </p:spTree>
    <p:extLst>
      <p:ext uri="{BB962C8B-B14F-4D97-AF65-F5344CB8AC3E}">
        <p14:creationId xmlns:p14="http://schemas.microsoft.com/office/powerpoint/2010/main" val="175366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l="10000" t="10000" r="10000" b="10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996AC-F0F6-BEF5-B296-C0B1C1B7E4DF}"/>
              </a:ext>
            </a:extLst>
          </p:cNvPr>
          <p:cNvSpPr>
            <a:spLocks noGrp="1"/>
          </p:cNvSpPr>
          <p:nvPr>
            <p:ph type="title"/>
          </p:nvPr>
        </p:nvSpPr>
        <p:spPr>
          <a:xfrm>
            <a:off x="1617164" y="12580"/>
            <a:ext cx="5931117" cy="1149680"/>
          </a:xfrm>
        </p:spPr>
        <p:txBody>
          <a:bodyPr/>
          <a:lstStyle/>
          <a:p>
            <a:r>
              <a:rPr lang="en-US" dirty="0"/>
              <a:t>TYPES OF DI</a:t>
            </a:r>
            <a:endParaRPr lang="en-IN" dirty="0"/>
          </a:p>
        </p:txBody>
      </p:sp>
      <p:sp>
        <p:nvSpPr>
          <p:cNvPr id="8" name="Content Placeholder 7">
            <a:extLst>
              <a:ext uri="{FF2B5EF4-FFF2-40B4-BE49-F238E27FC236}">
                <a16:creationId xmlns:a16="http://schemas.microsoft.com/office/drawing/2014/main" id="{25DDF325-8712-1A4E-3EED-9F96C6A2D3D8}"/>
              </a:ext>
            </a:extLst>
          </p:cNvPr>
          <p:cNvSpPr>
            <a:spLocks noGrp="1"/>
          </p:cNvSpPr>
          <p:nvPr>
            <p:ph idx="1"/>
          </p:nvPr>
        </p:nvSpPr>
        <p:spPr>
          <a:xfrm>
            <a:off x="5768494" y="821226"/>
            <a:ext cx="5228216" cy="4963304"/>
          </a:xfrm>
        </p:spPr>
        <p:txBody>
          <a:bodyPr>
            <a:normAutofit/>
          </a:bodyPr>
          <a:lstStyle/>
          <a:p>
            <a:pPr marL="285750" indent="-285750" algn="just">
              <a:buFont typeface="Arial" panose="020B0604020202020204" pitchFamily="34" charset="0"/>
              <a:buChar char="•"/>
            </a:pPr>
            <a:r>
              <a:rPr lang="en-US" sz="1800" b="1" dirty="0"/>
              <a:t>When the Injector Injects the Dependency Object (i.e. Engine Object) into the Dependent Class through the public Property of the Dependent Class, then it is called Property Dependency Injection. This is also called the Setter Injection.</a:t>
            </a:r>
          </a:p>
          <a:p>
            <a:pPr algn="just"/>
            <a:endParaRPr lang="en-US" sz="1800" b="1" dirty="0"/>
          </a:p>
          <a:p>
            <a:pPr marL="285750" indent="-285750" algn="just">
              <a:buFont typeface="Arial" panose="020B0604020202020204" pitchFamily="34" charset="0"/>
              <a:buChar char="•"/>
            </a:pPr>
            <a:r>
              <a:rPr lang="en-US" sz="1800" b="1" dirty="0"/>
              <a:t>Use when dependencies are optional or can be set after the object is created.</a:t>
            </a:r>
          </a:p>
          <a:p>
            <a:pPr algn="just"/>
            <a:endParaRPr lang="en-US" sz="1800" b="1" dirty="0"/>
          </a:p>
          <a:p>
            <a:pPr marL="285750" indent="-285750" algn="just">
              <a:buFont typeface="Arial" panose="020B0604020202020204" pitchFamily="34" charset="0"/>
              <a:buChar char="•"/>
            </a:pPr>
            <a:r>
              <a:rPr lang="en-US" sz="1800" b="1" dirty="0"/>
              <a:t>Allows for flexibility but can lead to objects being in an inconsistent state if not properly initialized.</a:t>
            </a:r>
            <a:endParaRPr lang="en-IN" sz="1800" b="1" dirty="0"/>
          </a:p>
        </p:txBody>
      </p:sp>
      <p:sp>
        <p:nvSpPr>
          <p:cNvPr id="3" name="Footer Placeholder 2">
            <a:extLst>
              <a:ext uri="{FF2B5EF4-FFF2-40B4-BE49-F238E27FC236}">
                <a16:creationId xmlns:a16="http://schemas.microsoft.com/office/drawing/2014/main" id="{AA77355C-CCAB-1774-E46C-22FC978A5610}"/>
              </a:ext>
            </a:extLst>
          </p:cNvPr>
          <p:cNvSpPr>
            <a:spLocks noGrp="1"/>
          </p:cNvSpPr>
          <p:nvPr>
            <p:ph type="ftr" sz="quarter" idx="11"/>
          </p:nvPr>
        </p:nvSpPr>
        <p:spPr/>
        <p:txBody>
          <a:bodyPr/>
          <a:lstStyle/>
          <a:p>
            <a:r>
              <a:rPr lang="en-US" dirty="0"/>
              <a:t>Dependency Injection</a:t>
            </a:r>
          </a:p>
        </p:txBody>
      </p:sp>
      <p:sp>
        <p:nvSpPr>
          <p:cNvPr id="4" name="Slide Number Placeholder 3">
            <a:extLst>
              <a:ext uri="{FF2B5EF4-FFF2-40B4-BE49-F238E27FC236}">
                <a16:creationId xmlns:a16="http://schemas.microsoft.com/office/drawing/2014/main" id="{38E146A3-9DC3-46C1-13D9-4119DA2D7539}"/>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9" name="Subtitle 8">
            <a:extLst>
              <a:ext uri="{FF2B5EF4-FFF2-40B4-BE49-F238E27FC236}">
                <a16:creationId xmlns:a16="http://schemas.microsoft.com/office/drawing/2014/main" id="{CA28C1F2-BC7A-BFFE-2A00-1EB45E7DC138}"/>
              </a:ext>
            </a:extLst>
          </p:cNvPr>
          <p:cNvSpPr>
            <a:spLocks noGrp="1"/>
          </p:cNvSpPr>
          <p:nvPr>
            <p:ph type="subTitle" idx="13"/>
          </p:nvPr>
        </p:nvSpPr>
        <p:spPr>
          <a:xfrm>
            <a:off x="1495244" y="1956419"/>
            <a:ext cx="4143555" cy="692595"/>
          </a:xfrm>
        </p:spPr>
        <p:txBody>
          <a:bodyPr/>
          <a:lstStyle/>
          <a:p>
            <a:r>
              <a:rPr lang="en-US" dirty="0"/>
              <a:t>PROPERTY INJECTION</a:t>
            </a:r>
            <a:endParaRPr lang="en-IN" dirty="0"/>
          </a:p>
        </p:txBody>
      </p:sp>
    </p:spTree>
    <p:extLst>
      <p:ext uri="{BB962C8B-B14F-4D97-AF65-F5344CB8AC3E}">
        <p14:creationId xmlns:p14="http://schemas.microsoft.com/office/powerpoint/2010/main" val="2714729574"/>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http://www.w3.org/XML/1998/namespace"/>
    <ds:schemaRef ds:uri="http://purl.org/dc/dcmitype/"/>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606</TotalTime>
  <Words>781</Words>
  <Application>Microsoft Office PowerPoint</Application>
  <PresentationFormat>Widescreen</PresentationFormat>
  <Paragraphs>128</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Wingdings</vt:lpstr>
      <vt:lpstr>Speak Pro</vt:lpstr>
      <vt:lpstr>Aptos Display</vt:lpstr>
      <vt:lpstr>Avenir Next LT Pro</vt:lpstr>
      <vt:lpstr>Arial</vt:lpstr>
      <vt:lpstr>Calibri</vt:lpstr>
      <vt:lpstr>Office Theme</vt:lpstr>
      <vt:lpstr>DEPENDENCY INJECTION</vt:lpstr>
      <vt:lpstr>AGENDA</vt:lpstr>
      <vt:lpstr>What is Dependency Injection ?</vt:lpstr>
      <vt:lpstr>What is Dependency &amp;  Dependent Classes</vt:lpstr>
      <vt:lpstr>Tight Coupling</vt:lpstr>
      <vt:lpstr>Inversion of Control </vt:lpstr>
      <vt:lpstr>Inversion of Control </vt:lpstr>
      <vt:lpstr>TYPES OF DI</vt:lpstr>
      <vt:lpstr>TYPES OF DI</vt:lpstr>
      <vt:lpstr>TYPES OF DI</vt:lpstr>
      <vt:lpstr>IOC Container</vt:lpstr>
      <vt:lpstr>SERVICE LIFE TIMES</vt:lpstr>
      <vt:lpstr>ADVANTAGES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DEPENDENCY INJECTION</dc:title>
  <dc:creator>Gangapuram Vishal</dc:creator>
  <cp:lastModifiedBy>Gangapuram Vishal</cp:lastModifiedBy>
  <cp:revision>13</cp:revision>
  <dcterms:created xsi:type="dcterms:W3CDTF">2024-04-09T18:00:50Z</dcterms:created>
  <dcterms:modified xsi:type="dcterms:W3CDTF">2024-04-11T07:41:55Z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